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4BAF-A102-432D-9BD3-F4F4026C5A35}" type="datetimeFigureOut">
              <a:rPr lang="ru-RU" smtClean="0"/>
              <a:t>20.10.2011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2A3FB9-0BA0-4A28-91B6-5ED8A5981D0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4BAF-A102-432D-9BD3-F4F4026C5A35}" type="datetimeFigureOut">
              <a:rPr lang="ru-RU" smtClean="0"/>
              <a:t>20.10.2011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3FB9-0BA0-4A28-91B6-5ED8A5981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4BAF-A102-432D-9BD3-F4F4026C5A35}" type="datetimeFigureOut">
              <a:rPr lang="ru-RU" smtClean="0"/>
              <a:t>20.10.2011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3FB9-0BA0-4A28-91B6-5ED8A5981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C734BAF-A102-432D-9BD3-F4F4026C5A35}" type="datetimeFigureOut">
              <a:rPr lang="ru-RU" smtClean="0"/>
              <a:t>20.10.2011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82A3FB9-0BA0-4A28-91B6-5ED8A5981D0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4BAF-A102-432D-9BD3-F4F4026C5A35}" type="datetimeFigureOut">
              <a:rPr lang="ru-RU" smtClean="0"/>
              <a:t>20.10.2011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3FB9-0BA0-4A28-91B6-5ED8A5981D0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4BAF-A102-432D-9BD3-F4F4026C5A35}" type="datetimeFigureOut">
              <a:rPr lang="ru-RU" smtClean="0"/>
              <a:t>20.10.2011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3FB9-0BA0-4A28-91B6-5ED8A5981D0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3FB9-0BA0-4A28-91B6-5ED8A5981D0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4BAF-A102-432D-9BD3-F4F4026C5A35}" type="datetimeFigureOut">
              <a:rPr lang="ru-RU" smtClean="0"/>
              <a:t>20.10.2011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4BAF-A102-432D-9BD3-F4F4026C5A35}" type="datetimeFigureOut">
              <a:rPr lang="ru-RU" smtClean="0"/>
              <a:t>20.10.2011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3FB9-0BA0-4A28-91B6-5ED8A5981D0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4BAF-A102-432D-9BD3-F4F4026C5A35}" type="datetimeFigureOut">
              <a:rPr lang="ru-RU" smtClean="0"/>
              <a:t>20.10.2011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3FB9-0BA0-4A28-91B6-5ED8A5981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C734BAF-A102-432D-9BD3-F4F4026C5A35}" type="datetimeFigureOut">
              <a:rPr lang="ru-RU" smtClean="0"/>
              <a:t>20.10.2011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2A3FB9-0BA0-4A28-91B6-5ED8A5981D0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4BAF-A102-432D-9BD3-F4F4026C5A35}" type="datetimeFigureOut">
              <a:rPr lang="ru-RU" smtClean="0"/>
              <a:t>20.10.2011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2A3FB9-0BA0-4A28-91B6-5ED8A5981D0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734BAF-A102-432D-9BD3-F4F4026C5A35}" type="datetimeFigureOut">
              <a:rPr lang="ru-RU" smtClean="0"/>
              <a:t>20.10.2011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82A3FB9-0BA0-4A28-91B6-5ED8A5981D0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40"/>
          <p:cNvGrpSpPr>
            <a:grpSpLocks noGrp="1"/>
          </p:cNvGrpSpPr>
          <p:nvPr>
            <p:ph type="subTitle" idx="1"/>
          </p:nvPr>
        </p:nvGrpSpPr>
        <p:grpSpPr bwMode="auto">
          <a:xfrm>
            <a:off x="2214546" y="2500306"/>
            <a:ext cx="6559550" cy="4038600"/>
            <a:chOff x="4080" y="2304"/>
            <a:chExt cx="1536" cy="1824"/>
          </a:xfrm>
        </p:grpSpPr>
        <p:sp>
          <p:nvSpPr>
            <p:cNvPr id="28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4080" y="3312"/>
              <a:ext cx="144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rPr>
                <a:t>А</a:t>
              </a:r>
            </a:p>
          </p:txBody>
        </p:sp>
        <p:sp>
          <p:nvSpPr>
            <p:cNvPr id="29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4608" y="3888"/>
              <a:ext cx="96" cy="2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rPr>
                <a:t>В</a:t>
              </a:r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H="1">
              <a:off x="4272" y="2592"/>
              <a:ext cx="672" cy="816"/>
            </a:xfrm>
            <a:prstGeom prst="line">
              <a:avLst/>
            </a:prstGeom>
            <a:noFill/>
            <a:ln w="19050">
              <a:solidFill>
                <a:srgbClr val="34145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944" y="2544"/>
              <a:ext cx="528" cy="864"/>
            </a:xfrm>
            <a:prstGeom prst="line">
              <a:avLst/>
            </a:prstGeom>
            <a:noFill/>
            <a:ln w="19050">
              <a:solidFill>
                <a:srgbClr val="34145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 flipV="1">
              <a:off x="4704" y="2496"/>
              <a:ext cx="288" cy="1392"/>
            </a:xfrm>
            <a:prstGeom prst="line">
              <a:avLst/>
            </a:prstGeom>
            <a:noFill/>
            <a:ln w="19050">
              <a:solidFill>
                <a:srgbClr val="34145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272" y="3408"/>
              <a:ext cx="1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 flipV="1">
              <a:off x="4704" y="3408"/>
              <a:ext cx="768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4272" y="3408"/>
              <a:ext cx="432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5520" y="3264"/>
              <a:ext cx="96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rPr>
                <a:t>С</a:t>
              </a:r>
            </a:p>
          </p:txBody>
        </p:sp>
        <p:sp>
          <p:nvSpPr>
            <p:cNvPr id="37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4944" y="2544"/>
              <a:ext cx="48" cy="4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.</a:t>
              </a:r>
            </a:p>
          </p:txBody>
        </p:sp>
        <p:sp>
          <p:nvSpPr>
            <p:cNvPr id="38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4944" y="2304"/>
              <a:ext cx="130" cy="2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la-Latn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rPr>
                <a:t>D</a:t>
              </a:r>
              <a:endPara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28604"/>
            <a:ext cx="8305800" cy="2357454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</a:rPr>
              <a:t>Тетраэдр и его сечения плоскостью</a:t>
            </a:r>
            <a:endParaRPr lang="ru-RU" sz="6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/>
              <a:t>   </a:t>
            </a:r>
            <a:r>
              <a:rPr lang="ru-RU" sz="6600" dirty="0" smtClean="0">
                <a:solidFill>
                  <a:srgbClr val="7030A0"/>
                </a:solidFill>
                <a:latin typeface="Times New Roman" pitchFamily="18" charset="0"/>
              </a:rPr>
              <a:t>№ 71 (б)</a:t>
            </a:r>
          </a:p>
          <a:p>
            <a:pPr>
              <a:buNone/>
            </a:pPr>
            <a:r>
              <a:rPr lang="ru-RU" sz="6600" dirty="0" smtClean="0">
                <a:solidFill>
                  <a:srgbClr val="7030A0"/>
                </a:solidFill>
                <a:latin typeface="Times New Roman" pitchFamily="18" charset="0"/>
              </a:rPr>
              <a:t>  </a:t>
            </a:r>
            <a:r>
              <a:rPr lang="ru-RU" sz="6600" dirty="0" smtClean="0">
                <a:solidFill>
                  <a:srgbClr val="7030A0"/>
                </a:solidFill>
                <a:latin typeface="Times New Roman" pitchFamily="18" charset="0"/>
              </a:rPr>
              <a:t> № 72 (б)</a:t>
            </a:r>
          </a:p>
          <a:p>
            <a:pPr>
              <a:buNone/>
            </a:pPr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</a:rPr>
              <a:t>Дополнительно </a:t>
            </a:r>
            <a:r>
              <a:rPr lang="ru-RU" sz="6000" dirty="0" smtClean="0">
                <a:solidFill>
                  <a:srgbClr val="7030A0"/>
                </a:solidFill>
                <a:latin typeface="Times New Roman" pitchFamily="18" charset="0"/>
              </a:rPr>
              <a:t>№ 63 (б)</a:t>
            </a:r>
            <a:endParaRPr lang="ru-RU" sz="6000" dirty="0">
              <a:solidFill>
                <a:srgbClr val="7030A0"/>
              </a:solidFill>
              <a:latin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/>
              <a:t>Решение задач</a:t>
            </a:r>
            <a:endParaRPr lang="ru-RU" sz="8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6000" dirty="0" smtClean="0">
                <a:solidFill>
                  <a:srgbClr val="00B050"/>
                </a:solidFill>
                <a:latin typeface="Times New Roman" pitchFamily="18" charset="0"/>
              </a:rPr>
              <a:t>п</a:t>
            </a:r>
            <a:r>
              <a:rPr lang="ru-RU" sz="6000" dirty="0" smtClean="0">
                <a:solidFill>
                  <a:srgbClr val="00B050"/>
                </a:solidFill>
                <a:latin typeface="Times New Roman" pitchFamily="18" charset="0"/>
              </a:rPr>
              <a:t>. 10-12  с. 20-25</a:t>
            </a:r>
          </a:p>
          <a:p>
            <a:pPr>
              <a:buNone/>
            </a:pPr>
            <a:endParaRPr lang="ru-RU" sz="6000" dirty="0" smtClean="0">
              <a:solidFill>
                <a:srgbClr val="00B050"/>
              </a:solidFill>
              <a:latin typeface="Times New Roman" pitchFamily="18" charset="0"/>
            </a:endParaRPr>
          </a:p>
          <a:p>
            <a:pPr>
              <a:buNone/>
            </a:pPr>
            <a:r>
              <a:rPr lang="ru-RU" sz="6000" dirty="0" smtClean="0">
                <a:solidFill>
                  <a:srgbClr val="00B050"/>
                </a:solidFill>
                <a:latin typeface="Times New Roman" pitchFamily="18" charset="0"/>
              </a:rPr>
              <a:t>№ 73 </a:t>
            </a:r>
          </a:p>
          <a:p>
            <a:pPr>
              <a:buNone/>
            </a:pPr>
            <a:r>
              <a:rPr lang="ru-RU" sz="6000" dirty="0" smtClean="0">
                <a:solidFill>
                  <a:srgbClr val="00B050"/>
                </a:solidFill>
                <a:latin typeface="Times New Roman" pitchFamily="18" charset="0"/>
              </a:rPr>
              <a:t>№ 75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6600" dirty="0" smtClean="0"/>
              <a:t>Д</a:t>
            </a:r>
            <a:r>
              <a:rPr lang="ru-RU" sz="6600" dirty="0" smtClean="0"/>
              <a:t>омашнее задание</a:t>
            </a:r>
            <a:endParaRPr lang="ru-RU" sz="6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Постановка целей</a:t>
            </a:r>
          </a:p>
          <a:p>
            <a:pPr marL="514350" indent="-514350">
              <a:buAutoNum type="arabicPeriod"/>
            </a:pP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Актуализация знаний</a:t>
            </a:r>
          </a:p>
          <a:p>
            <a:pPr marL="514350" indent="-514350">
              <a:buAutoNum type="arabicPeriod"/>
            </a:pP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Тест</a:t>
            </a:r>
          </a:p>
          <a:p>
            <a:pPr marL="514350" indent="-514350">
              <a:buAutoNum type="arabicPeriod"/>
            </a:pP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Практическая работа</a:t>
            </a:r>
          </a:p>
          <a:p>
            <a:pPr marL="514350" indent="-514350">
              <a:buAutoNum type="arabicPeriod"/>
            </a:pP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Решение задач</a:t>
            </a:r>
          </a:p>
          <a:p>
            <a:pPr marL="514350" indent="-514350">
              <a:buAutoNum type="arabicPeriod"/>
            </a:pP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Итог урока</a:t>
            </a:r>
          </a:p>
          <a:p>
            <a:pPr marL="514350" indent="-514350">
              <a:buAutoNum type="arabicPeriod"/>
            </a:pP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Домашнее задание</a:t>
            </a:r>
            <a:endParaRPr lang="ru-RU" sz="44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7030A0"/>
                </a:solidFill>
              </a:rPr>
              <a:t>План урока</a:t>
            </a:r>
            <a:endParaRPr lang="ru-RU" sz="6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Но надо жить без </a:t>
            </a:r>
            <a:r>
              <a:rPr lang="ru-RU" sz="3200" b="1" i="1" dirty="0" err="1" smtClean="0">
                <a:solidFill>
                  <a:schemeClr val="accent4">
                    <a:lumMod val="50000"/>
                  </a:schemeClr>
                </a:solidFill>
              </a:rPr>
              <a:t>самочванства</a:t>
            </a: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Так жить, чтобы в конце концов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Привлечь к себе любовь пространства,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Услышать будущего зов.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</a:t>
            </a:r>
            <a:endParaRPr lang="ru-RU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6">
                    <a:lumMod val="25000"/>
                  </a:schemeClr>
                </a:solidFill>
              </a:rPr>
              <a:t>                                                        Б.Пастернак</a:t>
            </a:r>
            <a:endParaRPr lang="ru-RU" b="1" i="1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Цели урока</a:t>
            </a:r>
            <a:endParaRPr lang="ru-RU" sz="5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300" b="1" dirty="0" smtClean="0">
                <a:solidFill>
                  <a:srgbClr val="002060"/>
                </a:solidFill>
                <a:latin typeface="Times New Roman" pitchFamily="18" charset="0"/>
              </a:rPr>
              <a:t>1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</a:rPr>
              <a:t>. Что называется тетраэдром?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</a:rPr>
              <a:t>2. Назовите элементы тетраэдра.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</a:rPr>
              <a:t>3. Для тетраэдра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</a:rPr>
              <a:t> ABCD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</a:rPr>
              <a:t> назовите все грани, ребра, вершины, противоположные ребра.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</a:rPr>
              <a:t>4. Какие плоскости называются параллельными</a:t>
            </a:r>
            <a:r>
              <a:rPr lang="ru-RU" b="1" dirty="0" smtClean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Актуализация знаний</a:t>
            </a:r>
            <a:endParaRPr lang="ru-RU" sz="6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900" b="1" dirty="0" smtClean="0">
                <a:solidFill>
                  <a:srgbClr val="002060"/>
                </a:solidFill>
                <a:latin typeface="Times New Roman" pitchFamily="18" charset="0"/>
              </a:rPr>
              <a:t>5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</a:rPr>
              <a:t>.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</a:rPr>
              <a:t>Признак параллельности плоскостей.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</a:rPr>
              <a:t>6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</a:rPr>
              <a:t>. Свойство линий пересечения  двух параллельных плоскостей третьей плоскостью.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</a:rPr>
              <a:t>7. Свойства отрезков параллельных прямых, заключенных между параллельными плоскостями.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1.Могут прямая и плоскость  не иметь общих точек?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2.Верно ли, что если две прямые не пересекаются, то они параллельны?</a:t>
            </a:r>
          </a:p>
          <a:p>
            <a:pPr>
              <a:buNone/>
            </a:pPr>
            <a:endParaRPr lang="ru-RU" sz="3200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  <a:p>
            <a:pPr>
              <a:buNone/>
            </a:pPr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3. Плоскости </a:t>
            </a:r>
            <a:r>
              <a:rPr lang="en-U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h</a:t>
            </a:r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и </a:t>
            </a:r>
            <a:r>
              <a:rPr lang="en-U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k </a:t>
            </a:r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параллельны, прямая </a:t>
            </a:r>
            <a:r>
              <a:rPr lang="en-U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m </a:t>
            </a:r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лежит в плоскости </a:t>
            </a:r>
            <a:r>
              <a:rPr lang="en-U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h</a:t>
            </a:r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.Верно ли , что прямая </a:t>
            </a:r>
            <a:r>
              <a:rPr lang="en-U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m </a:t>
            </a:r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параллельна плоскости </a:t>
            </a:r>
            <a:r>
              <a:rPr lang="en-U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k</a:t>
            </a:r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? </a:t>
            </a:r>
          </a:p>
          <a:p>
            <a:endParaRPr lang="ru-RU" dirty="0">
              <a:latin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00B0F0"/>
                </a:solidFill>
              </a:rPr>
              <a:t>«Да и нет не говорите, лучше сразу напишите</a:t>
            </a:r>
            <a:r>
              <a:rPr lang="ru-RU" dirty="0" smtClean="0">
                <a:solidFill>
                  <a:srgbClr val="00B0F0"/>
                </a:solidFill>
              </a:rPr>
              <a:t>»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sz="59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</a:t>
            </a:r>
            <a:r>
              <a:rPr lang="ru-RU" sz="11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4.Верно </a:t>
            </a:r>
            <a:r>
              <a:rPr lang="ru-RU" sz="11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ли, что если прямая а параллельна  одной из двух параллельных плоскостей, то с другой плоскостью прямая а имеет только одну общую точку?</a:t>
            </a:r>
          </a:p>
          <a:p>
            <a:endParaRPr lang="ru-RU" sz="11200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  <a:p>
            <a:pPr>
              <a:buNone/>
            </a:pPr>
            <a:r>
              <a:rPr lang="ru-RU" sz="11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ru-RU" sz="11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  5. Боковые стороны трапеции параллельны  плоскости </a:t>
            </a:r>
            <a:r>
              <a:rPr lang="en-US" sz="11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h.</a:t>
            </a:r>
            <a:r>
              <a:rPr lang="ru-RU" sz="11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Параллельны ли  плоскость </a:t>
            </a:r>
            <a:r>
              <a:rPr lang="en-US" sz="11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h </a:t>
            </a:r>
            <a:r>
              <a:rPr lang="ru-RU" sz="11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и плоскость трапеции?</a:t>
            </a:r>
          </a:p>
          <a:p>
            <a:endParaRPr lang="ru-RU" sz="11200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  <a:p>
            <a:pPr>
              <a:buNone/>
            </a:pPr>
            <a:r>
              <a:rPr lang="ru-RU" sz="11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 6.Верно ли , что плоскости параллельны , если прямая , лежащая в одной  плоскости, параллельна другой  плоскости?</a:t>
            </a:r>
          </a:p>
          <a:p>
            <a:endParaRPr lang="ru-RU" sz="112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7.Верно </a:t>
            </a:r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ли , что линия пересечения  двух плоскостей параллельна одной из этих плоскостей?</a:t>
            </a:r>
          </a:p>
          <a:p>
            <a:pPr>
              <a:buNone/>
            </a:pPr>
            <a:endParaRPr lang="ru-RU" sz="3200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  <a:p>
            <a:pPr>
              <a:buNone/>
            </a:pPr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   8. Верно ли , что любые четыре точки  лежат в одной плоскости?</a:t>
            </a:r>
          </a:p>
          <a:p>
            <a:pPr>
              <a:buNone/>
            </a:pPr>
            <a:endParaRPr lang="ru-RU" sz="3200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  <a:p>
            <a:pPr>
              <a:buNone/>
            </a:pPr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   9.</a:t>
            </a:r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Верно ли , что </a:t>
            </a:r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если две стороны треугольника параллельны плоскости </a:t>
            </a:r>
            <a:r>
              <a:rPr lang="en-U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h </a:t>
            </a:r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, то и третья сторона параллельна плоскости </a:t>
            </a:r>
            <a:r>
              <a:rPr lang="en-U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h 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?</a:t>
            </a:r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1 вариант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</a:rPr>
              <a:t>Построить сечение тетраэдра </a:t>
            </a:r>
            <a:r>
              <a:rPr lang="en-US" sz="2800" dirty="0" smtClean="0">
                <a:latin typeface="Times New Roman" pitchFamily="18" charset="0"/>
              </a:rPr>
              <a:t>DABC </a:t>
            </a:r>
            <a:r>
              <a:rPr lang="ru-RU" sz="2800" dirty="0" smtClean="0">
                <a:latin typeface="Times New Roman" pitchFamily="18" charset="0"/>
              </a:rPr>
              <a:t>плоскостью, проходящей через  точки </a:t>
            </a:r>
            <a:r>
              <a:rPr lang="en-US" sz="2800" dirty="0" smtClean="0">
                <a:latin typeface="Times New Roman" pitchFamily="18" charset="0"/>
              </a:rPr>
              <a:t>M, N, K</a:t>
            </a:r>
            <a:r>
              <a:rPr lang="ru-RU" sz="2800" dirty="0" smtClean="0">
                <a:latin typeface="Times New Roman" pitchFamily="18" charset="0"/>
              </a:rPr>
              <a:t>, лежащие на ребрах </a:t>
            </a:r>
            <a:r>
              <a:rPr lang="en-US" sz="2800" dirty="0" smtClean="0">
                <a:latin typeface="Times New Roman" pitchFamily="18" charset="0"/>
              </a:rPr>
              <a:t>DA, DB, DC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</a:rPr>
              <a:t>Построить сечение тетраэдра </a:t>
            </a:r>
            <a:r>
              <a:rPr lang="en-US" sz="2800" dirty="0" smtClean="0">
                <a:latin typeface="Times New Roman" pitchFamily="18" charset="0"/>
              </a:rPr>
              <a:t>DABC </a:t>
            </a:r>
            <a:r>
              <a:rPr lang="ru-RU" sz="2800" dirty="0" smtClean="0">
                <a:latin typeface="Times New Roman" pitchFamily="18" charset="0"/>
              </a:rPr>
              <a:t>плоскостью</a:t>
            </a:r>
            <a:r>
              <a:rPr lang="ru-RU" sz="2800" dirty="0" smtClean="0">
                <a:latin typeface="Times New Roman" pitchFamily="18" charset="0"/>
              </a:rPr>
              <a:t>, проходящей через  точки </a:t>
            </a:r>
            <a:r>
              <a:rPr lang="en-US" sz="2800" dirty="0" smtClean="0">
                <a:latin typeface="Times New Roman" pitchFamily="18" charset="0"/>
              </a:rPr>
              <a:t>P, </a:t>
            </a:r>
            <a:r>
              <a:rPr lang="en-US" sz="2800" dirty="0" smtClean="0">
                <a:latin typeface="Times New Roman" pitchFamily="18" charset="0"/>
              </a:rPr>
              <a:t>K</a:t>
            </a:r>
            <a:r>
              <a:rPr lang="ru-RU" sz="2800" dirty="0" smtClean="0">
                <a:latin typeface="Times New Roman" pitchFamily="18" charset="0"/>
              </a:rPr>
              <a:t>, лежащие на ребрах </a:t>
            </a:r>
            <a:r>
              <a:rPr lang="en-US" sz="2800" dirty="0" smtClean="0">
                <a:latin typeface="Times New Roman" pitchFamily="18" charset="0"/>
              </a:rPr>
              <a:t>AC, AB, </a:t>
            </a:r>
            <a:r>
              <a:rPr lang="ru-RU" sz="2800" dirty="0" smtClean="0">
                <a:latin typeface="Times New Roman" pitchFamily="18" charset="0"/>
              </a:rPr>
              <a:t> параллельной ребру </a:t>
            </a:r>
            <a:r>
              <a:rPr lang="en-US" sz="2800" dirty="0" smtClean="0">
                <a:latin typeface="Times New Roman" pitchFamily="18" charset="0"/>
              </a:rPr>
              <a:t> DA</a:t>
            </a:r>
            <a:r>
              <a:rPr lang="ru-RU" sz="2800" dirty="0" smtClean="0">
                <a:latin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Практическая работа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78</TotalTime>
  <Words>385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Тетраэдр и его сечения плоскостью</vt:lpstr>
      <vt:lpstr>План урока</vt:lpstr>
      <vt:lpstr>Цели урока</vt:lpstr>
      <vt:lpstr>Актуализация знаний</vt:lpstr>
      <vt:lpstr>Слайд 5</vt:lpstr>
      <vt:lpstr>«Да и нет не говорите, лучше сразу напишите»</vt:lpstr>
      <vt:lpstr>Слайд 7</vt:lpstr>
      <vt:lpstr>Слайд 8</vt:lpstr>
      <vt:lpstr>Практическая работа</vt:lpstr>
      <vt:lpstr>Решение задач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Тетраэдр и его сечения плоскостью</dc:title>
  <dc:creator>Оксана</dc:creator>
  <cp:lastModifiedBy>Оксана</cp:lastModifiedBy>
  <cp:revision>8</cp:revision>
  <dcterms:created xsi:type="dcterms:W3CDTF">2011-10-20T11:38:16Z</dcterms:created>
  <dcterms:modified xsi:type="dcterms:W3CDTF">2011-10-20T12:56:30Z</dcterms:modified>
</cp:coreProperties>
</file>